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331" r:id="rId7"/>
    <p:sldId id="332" r:id="rId8"/>
    <p:sldId id="329" r:id="rId9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E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C8F61A-05DE-4544-933E-47AEF0464F19}" type="datetimeFigureOut">
              <a:rPr lang="en-US"/>
              <a:pPr>
                <a:defRPr/>
              </a:pPr>
              <a:t>12/31/2023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2033D8-FF0B-4B57-9722-894C04E22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56C0B7-E5D8-433D-9F33-A8824CDD6FAB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5EACA6-FD15-4986-A212-7F14F9A0DAF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CAF90-2B50-4988-A0D2-9334CF836E99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58CCC-2407-4C6A-B81C-84C8D7EDE63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1CCDF-2066-496D-BB3D-96B793EC1DCE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16023-1C96-434D-B392-DBB0854AEF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5065C-D00F-48DF-8303-2E0EC4FEA121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0B2CA-805E-4C8D-A153-55C53D71F39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B2C300-B745-4742-8EAA-84E48DED6C83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AE83C8-85ED-45BC-97EE-FC196715C2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58E1FD-46A5-4EB6-9F33-E7B5A1F21A21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CBD1DF-1EAA-44EE-A5E1-4FFF7DAAEC7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4E13A4-C895-4B54-8721-4EDBA7B28891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0D74B-1128-453D-9881-F6AEAC42C2D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525B9E-16B0-41F1-BFD0-6E27DE7646F0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0DA99E-A68A-4C9A-B50D-2C10A18F25A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35C40-7F8E-4B0F-B128-91D899557728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4FD04-7374-4FDA-8089-9033A3C303C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C71376-6301-4802-9734-AE86A39AA773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03A2B4-2879-4485-956B-C959ECA6A49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FA59AC8-2336-45EE-9E65-61619BA9EAB3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221A2F-D031-4015-91C2-C669CB25173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8B2A8D9-DE9F-4C5C-B950-1D4336447FFF}" type="datetimeFigureOut">
              <a:rPr lang="fa-IR"/>
              <a:pPr>
                <a:defRPr/>
              </a:pPr>
              <a:t>19/06/1445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55AB066-F448-4598-810A-EE9AAA8AC41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Arial" pitchFamily="34" charset="0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fa-IR" sz="3000" dirty="0">
                <a:effectLst/>
                <a:cs typeface="B Titr" panose="00000700000000000000" pitchFamily="2" charset="-78"/>
              </a:rPr>
              <a:t>گزارش اقدامات صورت گرفته در حوزه </a:t>
            </a:r>
            <a:br>
              <a:rPr lang="fa-IR" sz="3000" dirty="0">
                <a:effectLst/>
                <a:cs typeface="B Titr" panose="00000700000000000000" pitchFamily="2" charset="-78"/>
              </a:rPr>
            </a:br>
            <a:r>
              <a:rPr lang="fa-IR" sz="3000" dirty="0">
                <a:effectLst/>
                <a:cs typeface="B Titr" panose="00000700000000000000" pitchFamily="2" charset="-78"/>
              </a:rPr>
              <a:t>نقشه و اطلاعات مکانی </a:t>
            </a:r>
            <a:br>
              <a:rPr lang="fa-IR" sz="3000" dirty="0">
                <a:effectLst/>
                <a:cs typeface="B Titr" panose="00000700000000000000" pitchFamily="2" charset="-78"/>
              </a:rPr>
            </a:br>
            <a:r>
              <a:rPr lang="fa-IR" sz="2400" dirty="0">
                <a:effectLst/>
                <a:cs typeface="B Titr" panose="00000700000000000000" pitchFamily="2" charset="-78"/>
              </a:rPr>
              <a:t>مرتبط با وظایف ابلاغی سازمان نقشه‌برداری کشور</a:t>
            </a:r>
            <a:endParaRPr lang="en-US" sz="3000" dirty="0">
              <a:effectLst/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37112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fa-IR" sz="2000" dirty="0">
                <a:cs typeface="B Titr" panose="00000700000000000000" pitchFamily="2" charset="-78"/>
              </a:rPr>
              <a:t>دی‌ماه </a:t>
            </a:r>
            <a:r>
              <a:rPr lang="fa-IR" sz="2000" dirty="0">
                <a:solidFill>
                  <a:srgbClr val="595959"/>
                </a:solidFill>
                <a:cs typeface="B Titr" pitchFamily="2" charset="-78"/>
              </a:rPr>
              <a:t> 1402</a:t>
            </a:r>
            <a:endParaRPr lang="en-US" sz="2000" dirty="0">
              <a:solidFill>
                <a:srgbClr val="595959"/>
              </a:solidFill>
              <a:cs typeface="B Titr" pitchFamily="2" charset="-78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2356644" y="346233"/>
            <a:ext cx="4430712" cy="1055688"/>
          </a:xfrm>
          <a:prstGeom prst="rect">
            <a:avLst/>
          </a:prstGeom>
        </p:spPr>
        <p:txBody>
          <a:bodyPr anchor="ctr"/>
          <a:lstStyle>
            <a:defPPr>
              <a:defRPr lang="fa-IR"/>
            </a:defPPr>
            <a:lvl1pPr marL="0" algn="ctr" defTabSz="914400" rtl="1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سازمان برنامه و بودجه کشور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سازمان مدیریت و  برنامه‌ریزی استان گیلان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a-IR" sz="1600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معاونت آمار و اطلاعات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0DFB66-A79B-4756-83F6-38254C086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516216" y="-187774"/>
            <a:ext cx="2838436" cy="281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lvl="0" indent="-365760" algn="just"/>
            <a:r>
              <a:rPr lang="fa-IR" sz="3400" b="1" dirty="0">
                <a:cs typeface="B Mitra" panose="00000400000000000000" pitchFamily="2" charset="-78"/>
              </a:rPr>
              <a:t>مشارکت در راه‌اندازی و توسعه زیرژئوپورتال اطلس سرمایه‌گذاری استان گیلان</a:t>
            </a:r>
          </a:p>
          <a:p>
            <a:pPr marL="182880" lvl="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 (</a:t>
            </a:r>
            <a:r>
              <a:rPr lang="fa-IR" sz="2500" b="1" u="sng" dirty="0">
                <a:cs typeface="B Mitra" panose="00000400000000000000" pitchFamily="2" charset="-78"/>
              </a:rPr>
              <a:t>10</a:t>
            </a:r>
            <a:r>
              <a:rPr lang="fa-IR" dirty="0">
                <a:cs typeface="B Mitra" panose="00000400000000000000" pitchFamily="2" charset="-78"/>
              </a:rPr>
              <a:t> دستگاه فعال، </a:t>
            </a:r>
            <a:r>
              <a:rPr lang="fa-IR" sz="2500" b="1" u="sng" dirty="0">
                <a:cs typeface="B Mitra" panose="00000400000000000000" pitchFamily="2" charset="-78"/>
              </a:rPr>
              <a:t>6</a:t>
            </a:r>
            <a:r>
              <a:rPr lang="fa-IR" dirty="0">
                <a:cs typeface="B Mitra" panose="00000400000000000000" pitchFamily="2" charset="-78"/>
              </a:rPr>
              <a:t> دستگاه غیر فعال، </a:t>
            </a:r>
            <a:r>
              <a:rPr lang="fa-IR" sz="2500" b="1" u="sng" dirty="0">
                <a:cs typeface="B Mitra" panose="00000400000000000000" pitchFamily="2" charset="-78"/>
              </a:rPr>
              <a:t>114</a:t>
            </a:r>
            <a:r>
              <a:rPr lang="fa-IR" dirty="0">
                <a:cs typeface="B Mitra" panose="00000400000000000000" pitchFamily="2" charset="-78"/>
              </a:rPr>
              <a:t> سرویس)</a:t>
            </a:r>
          </a:p>
          <a:p>
            <a:pPr marL="182880" lvl="0" indent="0" algn="just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548640" indent="-365760" algn="just"/>
            <a:r>
              <a:rPr lang="fa-IR" sz="3400" b="1" dirty="0">
                <a:cs typeface="B Mitra" panose="00000400000000000000" pitchFamily="2" charset="-78"/>
              </a:rPr>
              <a:t>بازدید و نگهداری موردی ایستگاه‌های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GNSS</a:t>
            </a:r>
            <a:r>
              <a:rPr lang="fa-I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3400" b="1" dirty="0">
                <a:cs typeface="B Mitra" panose="00000400000000000000" pitchFamily="2" charset="-78"/>
              </a:rPr>
              <a:t>سازمان نقشه‌برداری کشور</a:t>
            </a:r>
            <a:endParaRPr lang="en-US" sz="3600" dirty="0">
              <a:cs typeface="B Mitra" panose="00000400000000000000" pitchFamily="2" charset="-78"/>
            </a:endParaRPr>
          </a:p>
          <a:p>
            <a:pPr marL="18288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(تعداد ایستگاه  2-دفعات مراجعه: </a:t>
            </a:r>
            <a:r>
              <a:rPr lang="fa-IR" sz="2500" b="1" u="sng" dirty="0">
                <a:cs typeface="B Mitra" panose="00000400000000000000" pitchFamily="2" charset="-78"/>
              </a:rPr>
              <a:t>2</a:t>
            </a:r>
            <a:r>
              <a:rPr lang="fa-IR" dirty="0">
                <a:cs typeface="B Mitra" panose="00000400000000000000" pitchFamily="2" charset="-78"/>
              </a:rPr>
              <a:t> بار)</a:t>
            </a:r>
          </a:p>
          <a:p>
            <a:pPr marL="182880" indent="0" algn="just">
              <a:buNone/>
            </a:pPr>
            <a:endParaRPr lang="fa-IR" dirty="0">
              <a:cs typeface="B Mitra" panose="00000400000000000000" pitchFamily="2" charset="-78"/>
            </a:endParaRPr>
          </a:p>
          <a:p>
            <a:pPr marL="548640" indent="-365760" algn="just"/>
            <a:r>
              <a:rPr lang="fa-IR" sz="3400" b="1" dirty="0">
                <a:cs typeface="B Mitra" panose="00000400000000000000" pitchFamily="2" charset="-78"/>
              </a:rPr>
              <a:t>بازدید و نگهداری ایستگاه‌های پایش تراز دریا خزر</a:t>
            </a:r>
            <a:endParaRPr lang="en-US" sz="3400" dirty="0">
              <a:cs typeface="B Mitra" panose="00000400000000000000" pitchFamily="2" charset="-78"/>
            </a:endParaRPr>
          </a:p>
          <a:p>
            <a:pPr marL="18288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(تعداد دفعات مراجعه: </a:t>
            </a:r>
            <a:r>
              <a:rPr lang="fa-IR" sz="2000" b="1" u="sng" dirty="0">
                <a:cs typeface="B Mitra" panose="00000400000000000000" pitchFamily="2" charset="-78"/>
              </a:rPr>
              <a:t>10</a:t>
            </a:r>
            <a:r>
              <a:rPr lang="fa-IR" dirty="0">
                <a:cs typeface="B Mitra" panose="00000400000000000000" pitchFamily="2" charset="-78"/>
              </a:rPr>
              <a:t> بار)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7FC46B8E-9E81-20A0-5456-692049B9ABCC}"/>
              </a:ext>
            </a:extLst>
          </p:cNvPr>
          <p:cNvSpPr txBox="1">
            <a:spLocks/>
          </p:cNvSpPr>
          <p:nvPr/>
        </p:nvSpPr>
        <p:spPr bwMode="auto">
          <a:xfrm>
            <a:off x="609600" y="16335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8640" indent="-365760" algn="just"/>
            <a:r>
              <a:rPr lang="fa-IR" sz="3100" b="1" dirty="0">
                <a:cs typeface="B Mitra" panose="00000400000000000000" pitchFamily="2" charset="-78"/>
              </a:rPr>
              <a:t>اجرای فاز اول بازنگری شبکه ترازیابی و ثقل سنجی استان گیلان </a:t>
            </a:r>
          </a:p>
          <a:p>
            <a:pPr marL="182880" indent="0" algn="just">
              <a:buNone/>
            </a:pPr>
            <a:r>
              <a:rPr lang="fa-IR" sz="2500" b="1" dirty="0"/>
              <a:t>- </a:t>
            </a:r>
            <a:r>
              <a:rPr lang="fa-IR" sz="2500" b="1" dirty="0">
                <a:cs typeface="B Mitra" panose="00000400000000000000" pitchFamily="2" charset="-78"/>
              </a:rPr>
              <a:t>تعداد ایستگاه‌های مورد مراجعه : </a:t>
            </a:r>
            <a:r>
              <a:rPr lang="fa-IR" sz="2500" b="1" u="sng" dirty="0">
                <a:cs typeface="B Mitra" panose="00000400000000000000" pitchFamily="2" charset="-78"/>
              </a:rPr>
              <a:t>749</a:t>
            </a:r>
            <a:r>
              <a:rPr lang="fa-IR" sz="2500" b="1" dirty="0">
                <a:cs typeface="B Mitra" panose="00000400000000000000" pitchFamily="2" charset="-78"/>
              </a:rPr>
              <a:t> نقطه</a:t>
            </a:r>
          </a:p>
          <a:p>
            <a:pPr marL="18288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      </a:t>
            </a:r>
            <a:r>
              <a:rPr lang="fa-IR" sz="2500" dirty="0">
                <a:cs typeface="B Mitra" panose="00000400000000000000" pitchFamily="2" charset="-78"/>
              </a:rPr>
              <a:t>تعداد ایستگاه‌های سالم</a:t>
            </a:r>
            <a:r>
              <a:rPr lang="fa-IR" dirty="0">
                <a:cs typeface="B Mitra" panose="00000400000000000000" pitchFamily="2" charset="-78"/>
              </a:rPr>
              <a:t>: </a:t>
            </a:r>
            <a:r>
              <a:rPr lang="fa-IR" sz="2300" b="1" u="sng" dirty="0">
                <a:cs typeface="B Mitra" panose="00000400000000000000" pitchFamily="2" charset="-78"/>
              </a:rPr>
              <a:t>374</a:t>
            </a: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sz="2500" dirty="0">
                <a:cs typeface="B Mitra" panose="00000400000000000000" pitchFamily="2" charset="-78"/>
              </a:rPr>
              <a:t>نقطه</a:t>
            </a:r>
          </a:p>
          <a:p>
            <a:pPr marL="18288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      </a:t>
            </a:r>
            <a:r>
              <a:rPr lang="fa-IR" sz="2500" dirty="0">
                <a:cs typeface="B Mitra" panose="00000400000000000000" pitchFamily="2" charset="-78"/>
              </a:rPr>
              <a:t>تعداد ایستگاه‌های  نیاز به بازسازی: </a:t>
            </a:r>
            <a:r>
              <a:rPr lang="fa-IR" sz="2300" b="1" u="sng" dirty="0">
                <a:cs typeface="B Mitra" panose="00000400000000000000" pitchFamily="2" charset="-78"/>
              </a:rPr>
              <a:t>83</a:t>
            </a: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sz="2500" dirty="0">
                <a:cs typeface="B Mitra" panose="00000400000000000000" pitchFamily="2" charset="-78"/>
              </a:rPr>
              <a:t>نقطه</a:t>
            </a:r>
          </a:p>
          <a:p>
            <a:pPr marL="182880" indent="0" algn="just">
              <a:buNone/>
            </a:pPr>
            <a:r>
              <a:rPr lang="fa-IR" dirty="0">
                <a:cs typeface="B Mitra" panose="00000400000000000000" pitchFamily="2" charset="-78"/>
              </a:rPr>
              <a:t>          </a:t>
            </a:r>
            <a:r>
              <a:rPr lang="fa-IR" sz="2500" dirty="0">
                <a:cs typeface="B Mitra" panose="00000400000000000000" pitchFamily="2" charset="-78"/>
              </a:rPr>
              <a:t>تعداد ایستگاه‌های مفقودی/ تخریب شده: </a:t>
            </a:r>
            <a:r>
              <a:rPr lang="fa-IR" sz="2300" b="1" u="sng" dirty="0">
                <a:cs typeface="B Mitra" panose="00000400000000000000" pitchFamily="2" charset="-78"/>
              </a:rPr>
              <a:t>292</a:t>
            </a:r>
            <a:r>
              <a:rPr lang="fa-IR" dirty="0">
                <a:cs typeface="B Mitra" panose="00000400000000000000" pitchFamily="2" charset="-78"/>
              </a:rPr>
              <a:t> </a:t>
            </a:r>
            <a:r>
              <a:rPr lang="fa-IR" sz="2500" dirty="0">
                <a:cs typeface="B Mitra" panose="00000400000000000000" pitchFamily="2" charset="-78"/>
              </a:rPr>
              <a:t>نقطه</a:t>
            </a:r>
          </a:p>
          <a:p>
            <a:pPr marL="182880" indent="0" algn="just">
              <a:buNone/>
            </a:pPr>
            <a:r>
              <a:rPr lang="fa-IR" sz="2500" b="1" dirty="0"/>
              <a:t>-</a:t>
            </a:r>
            <a:r>
              <a:rPr lang="fa-IR" sz="2500" b="1" dirty="0">
                <a:cs typeface="B Mitra" panose="00000400000000000000" pitchFamily="2" charset="-78"/>
              </a:rPr>
              <a:t> تعداد ایستگاه‌های مراجعه نشده: </a:t>
            </a:r>
            <a:r>
              <a:rPr lang="fa-IR" sz="2500" b="1" u="sng" dirty="0">
                <a:cs typeface="B Mitra" panose="00000400000000000000" pitchFamily="2" charset="-78"/>
              </a:rPr>
              <a:t>12</a:t>
            </a:r>
            <a:r>
              <a:rPr lang="fa-IR" sz="2500" b="1" dirty="0">
                <a:cs typeface="B Mitra" panose="00000400000000000000" pitchFamily="2" charset="-78"/>
              </a:rPr>
              <a:t> نقطه</a:t>
            </a:r>
            <a:endParaRPr lang="en-US" sz="2500" b="1" dirty="0">
              <a:cs typeface="B Mitra" panose="00000400000000000000" pitchFamily="2" charset="-78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fa-IR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684423A-EA48-8CC1-A7C9-21F42C964FC2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68F74C1-59DC-60E0-5AEF-E0D5FCABD8E7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FBA996C3-D796-6622-A43C-31EAD5ECF181}"/>
              </a:ext>
            </a:extLst>
          </p:cNvPr>
          <p:cNvSpPr txBox="1">
            <a:spLocks/>
          </p:cNvSpPr>
          <p:nvPr/>
        </p:nvSpPr>
        <p:spPr bwMode="auto">
          <a:xfrm>
            <a:off x="609600" y="16335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8640" indent="-365760" algn="just"/>
            <a:r>
              <a:rPr lang="fa-IR" sz="3100" b="1" dirty="0">
                <a:cs typeface="B Mitra" panose="00000400000000000000" pitchFamily="2" charset="-78"/>
              </a:rPr>
              <a:t>همکاری در نظارت بر فعالیت‌های نقشه برداری در سطح استان گیلان</a:t>
            </a:r>
            <a:endParaRPr lang="en-US" sz="3100" b="1" dirty="0">
              <a:cs typeface="B Mitra" panose="00000400000000000000" pitchFamily="2" charset="-78"/>
            </a:endParaRPr>
          </a:p>
          <a:p>
            <a:pPr marL="182880" indent="0" algn="just">
              <a:buNone/>
            </a:pPr>
            <a:r>
              <a:rPr lang="fa-IR" sz="2500" b="1" dirty="0"/>
              <a:t>- </a:t>
            </a:r>
            <a:r>
              <a:rPr lang="fa-IR" sz="2500" b="1" dirty="0">
                <a:cs typeface="B Mitra" panose="00000400000000000000" pitchFamily="2" charset="-78"/>
              </a:rPr>
              <a:t>نظارت بر نقشه‌برداری تالاب جوکندان </a:t>
            </a:r>
            <a:r>
              <a:rPr lang="fa-IR" sz="2300" dirty="0">
                <a:cs typeface="B Mitra" panose="00000400000000000000" pitchFamily="2" charset="-78"/>
              </a:rPr>
              <a:t>(کارفرما: شرکت سهامی آب  منطقه‌ای استان گیلان)</a:t>
            </a:r>
          </a:p>
          <a:p>
            <a:pPr marL="182880" indent="0" algn="just">
              <a:buNone/>
            </a:pPr>
            <a:r>
              <a:rPr lang="fa-IR" sz="2500" b="1" dirty="0"/>
              <a:t>- </a:t>
            </a:r>
            <a:r>
              <a:rPr lang="fa-IR" sz="2500" b="1" dirty="0">
                <a:cs typeface="B Mitra" panose="00000400000000000000" pitchFamily="2" charset="-78"/>
              </a:rPr>
              <a:t>نظارت بر نقشه‌برداری تالاب بوجاق </a:t>
            </a:r>
            <a:r>
              <a:rPr lang="fa-IR" sz="2300" dirty="0">
                <a:cs typeface="B Mitra" panose="00000400000000000000" pitchFamily="2" charset="-78"/>
              </a:rPr>
              <a:t>(کارفرما: شرکت سهامی آب منطقه‌ای استان گیلان)</a:t>
            </a:r>
          </a:p>
          <a:p>
            <a:pPr marL="182880" indent="0" algn="just">
              <a:buNone/>
            </a:pPr>
            <a:r>
              <a:rPr lang="fa-IR" sz="2500" b="1" dirty="0"/>
              <a:t>- </a:t>
            </a:r>
            <a:r>
              <a:rPr lang="fa-IR" sz="2500" b="1" dirty="0">
                <a:cs typeface="B Mitra" panose="00000400000000000000" pitchFamily="2" charset="-78"/>
              </a:rPr>
              <a:t>کنترل نقاط ثبتی </a:t>
            </a:r>
            <a:r>
              <a:rPr lang="fa-IR" sz="2300" dirty="0">
                <a:cs typeface="B Mitra" panose="00000400000000000000" pitchFamily="2" charset="-78"/>
              </a:rPr>
              <a:t>(کارفرما: اداره کل ثبت اسناد و املاک استان گیلان)</a:t>
            </a:r>
          </a:p>
          <a:p>
            <a:pPr marL="182880" indent="0" algn="just">
              <a:buNone/>
            </a:pPr>
            <a:endParaRPr lang="fa-IR" sz="2500" b="1" dirty="0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7739895-AF1E-7506-7BAA-0CDAC3044044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C805E386-AD3F-10FA-F870-206FA3C91897}"/>
              </a:ext>
            </a:extLst>
          </p:cNvPr>
          <p:cNvSpPr txBox="1">
            <a:spLocks/>
          </p:cNvSpPr>
          <p:nvPr/>
        </p:nvSpPr>
        <p:spPr bwMode="auto">
          <a:xfrm>
            <a:off x="609600" y="16335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 algn="just"/>
            <a:r>
              <a:rPr lang="fa-IR" sz="3100" b="1" dirty="0">
                <a:cs typeface="B Mitra" panose="00000400000000000000" pitchFamily="2" charset="-78"/>
              </a:rPr>
              <a:t>ابلاغ دستورالعمل اجرای بودجه و تنظیم موافقتنامه‌های اعتبارات هزینه‌ای و تملک دارایی‌های سرمایه‌ای استان‌ها در سال 1402 به اداره کل دارایی و امور اقتصادی و دستگاه‌های اجرایی استان گیلان</a:t>
            </a:r>
          </a:p>
          <a:p>
            <a:pPr marL="109537" lvl="0" indent="0" algn="just">
              <a:buNone/>
            </a:pPr>
            <a:r>
              <a:rPr lang="fa-IR" sz="3100" b="1" dirty="0">
                <a:cs typeface="B Mitra" panose="00000400000000000000" pitchFamily="2" charset="-78"/>
              </a:rPr>
              <a:t>  </a:t>
            </a:r>
            <a:r>
              <a:rPr lang="fa-IR" sz="2300" dirty="0">
                <a:cs typeface="B Mitra" panose="00000400000000000000" pitchFamily="2" charset="-78"/>
              </a:rPr>
              <a:t>(مبنی بر اینکه دستور پرداخت صورت وضعیت‌های پیشرفت کار یا قطعی قراردادهای مرتبط با فعالیت‌های نقشه‌برداری و اطلاعات مکانی (تحت هر عنوان) از سوی ذیحسابان دستگاه‌های اجرایی، صرفاً پس از انجام نظارت و دریافت تأییدیه سازمان نقشه‌برداری کشور امکان‌پذیر گردد)</a:t>
            </a:r>
            <a:endParaRPr lang="en-US" sz="2300" dirty="0">
              <a:cs typeface="B Mitra" panose="00000400000000000000" pitchFamily="2" charset="-78"/>
            </a:endParaRPr>
          </a:p>
          <a:p>
            <a:pPr marL="182880" indent="0" algn="just">
              <a:buNone/>
            </a:pPr>
            <a:endParaRPr lang="fa-IR" sz="2500" b="1" dirty="0">
              <a:cs typeface="B Mitra" panose="00000400000000000000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951B6EC-3ECF-E118-2763-1CB223F21253}"/>
              </a:ext>
            </a:extLst>
          </p:cNvPr>
          <p:cNvSpPr txBox="1">
            <a:spLocks/>
          </p:cNvSpPr>
          <p:nvPr/>
        </p:nvSpPr>
        <p:spPr bwMode="auto">
          <a:xfrm>
            <a:off x="609600" y="1633538"/>
            <a:ext cx="8229600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8640" lvl="0" indent="-365760" algn="just">
              <a:lnSpc>
                <a:spcPct val="120000"/>
              </a:lnSpc>
            </a:pPr>
            <a:r>
              <a:rPr lang="fa-IR" sz="3600" b="1" dirty="0">
                <a:cs typeface="B Mitra" panose="00000400000000000000" pitchFamily="2" charset="-78"/>
              </a:rPr>
              <a:t>ارائه برنامه‌های نقشه و اطلاعات مکانی سال 1402 در شورای برنامه‌ریزی و توسعه استان و اخذ موافقت در خصوص تامین اعتبار </a:t>
            </a:r>
          </a:p>
          <a:p>
            <a:pPr marL="109537" lvl="0" indent="0" algn="just">
              <a:lnSpc>
                <a:spcPct val="120000"/>
              </a:lnSpc>
              <a:buNone/>
            </a:pPr>
            <a:r>
              <a:rPr lang="fa-IR" sz="3200" b="1" dirty="0"/>
              <a:t>       </a:t>
            </a:r>
            <a:r>
              <a:rPr lang="fa-IR" sz="3200" b="1" dirty="0">
                <a:cs typeface="B Mitra" panose="00000400000000000000" pitchFamily="2" charset="-78"/>
              </a:rPr>
              <a:t>- </a:t>
            </a:r>
            <a:r>
              <a:rPr lang="fa-IR" sz="3200" dirty="0">
                <a:cs typeface="B Mitra" panose="00000400000000000000" pitchFamily="2" charset="-78"/>
              </a:rPr>
              <a:t>تصویربرداری هوایی بلوک رشت به مساحت 350 هزار هکتار</a:t>
            </a:r>
          </a:p>
          <a:p>
            <a:pPr marL="109537" lvl="0" indent="0" algn="just">
              <a:lnSpc>
                <a:spcPct val="120000"/>
              </a:lnSpc>
              <a:buNone/>
            </a:pPr>
            <a:r>
              <a:rPr lang="fa-IR" sz="3200" dirty="0">
                <a:cs typeface="B Mitra" panose="00000400000000000000" pitchFamily="2" charset="-78"/>
              </a:rPr>
              <a:t>         - تهیه و به روز رسانی 6000 هکتار نقشه شهری</a:t>
            </a:r>
            <a:endParaRPr lang="en-US" sz="3200" dirty="0">
              <a:cs typeface="B Mitra" panose="00000400000000000000" pitchFamily="2" charset="-78"/>
            </a:endParaRPr>
          </a:p>
          <a:p>
            <a:pPr marL="109537" lvl="0" indent="0" algn="just">
              <a:lnSpc>
                <a:spcPct val="120000"/>
              </a:lnSpc>
              <a:buNone/>
            </a:pPr>
            <a:r>
              <a:rPr lang="fa-IR" sz="3200" dirty="0">
                <a:cs typeface="B Mitra" panose="00000400000000000000" pitchFamily="2" charset="-78"/>
              </a:rPr>
              <a:t>         -  توسعه ایستگاه‌های دایمی پایش تراز آب دریای خزر (یک ایستگاه)</a:t>
            </a:r>
            <a:endParaRPr lang="en-US" sz="3200" dirty="0">
              <a:cs typeface="B Mitra" panose="00000400000000000000" pitchFamily="2" charset="-78"/>
            </a:endParaRPr>
          </a:p>
          <a:p>
            <a:pPr marL="109537" lvl="0" indent="0" algn="just">
              <a:lnSpc>
                <a:spcPct val="120000"/>
              </a:lnSpc>
              <a:buNone/>
            </a:pPr>
            <a:r>
              <a:rPr lang="fa-IR" sz="3200" dirty="0">
                <a:cs typeface="B Mitra" panose="00000400000000000000" pitchFamily="2" charset="-78"/>
              </a:rPr>
              <a:t>         - تعیین موقعیت دقیق 184 نقطه ترازیابی</a:t>
            </a:r>
            <a:endParaRPr lang="en-US" sz="3200" dirty="0">
              <a:cs typeface="B Mitra" panose="00000400000000000000" pitchFamily="2" charset="-78"/>
            </a:endParaRPr>
          </a:p>
          <a:p>
            <a:pPr marL="109537" lvl="0" indent="0">
              <a:lnSpc>
                <a:spcPct val="120000"/>
              </a:lnSpc>
              <a:buNone/>
            </a:pPr>
            <a:r>
              <a:rPr lang="fa-IR" sz="3200" dirty="0">
                <a:cs typeface="B Mitra" panose="00000400000000000000" pitchFamily="2" charset="-78"/>
              </a:rPr>
              <a:t>         - کاربردی سازی توسعه زیرساخت داده مکانی  </a:t>
            </a:r>
            <a:r>
              <a:rPr lang="fa-IR" sz="1500" dirty="0">
                <a:cs typeface="B Mitra" panose="00000400000000000000" pitchFamily="2" charset="-78"/>
              </a:rPr>
              <a:t>(در زمینه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fa-I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1500" dirty="0">
                <a:cs typeface="B Mitra" panose="00000400000000000000" pitchFamily="2" charset="-78"/>
              </a:rPr>
              <a:t>و تکنولوژی های سه بعدی  سازی در همسان رقمی)</a:t>
            </a:r>
            <a:endParaRPr lang="fa-IR" sz="1500" b="1" dirty="0">
              <a:cs typeface="B Mitra" panose="00000400000000000000" pitchFamily="2" charset="-78"/>
            </a:endParaRPr>
          </a:p>
          <a:p>
            <a:pPr marL="109537" lvl="0" indent="0">
              <a:buNone/>
            </a:pPr>
            <a:endParaRPr lang="en-US" sz="2500" b="1" dirty="0">
              <a:cs typeface="B Mitra" panose="00000400000000000000" pitchFamily="2" charset="-78"/>
            </a:endParaRPr>
          </a:p>
          <a:p>
            <a:pPr marL="548640" lvl="0" indent="-365760" algn="just"/>
            <a:endParaRPr lang="fa-IR" sz="3100" b="1" dirty="0">
              <a:cs typeface="B Mitra" panose="00000400000000000000" pitchFamily="2" charset="-78"/>
            </a:endParaRPr>
          </a:p>
          <a:p>
            <a:pPr marL="548640" lvl="0" indent="-365760" algn="just"/>
            <a:endParaRPr lang="en-US" sz="3100" b="1" dirty="0">
              <a:cs typeface="B Mitra" panose="00000400000000000000" pitchFamily="2" charset="-78"/>
            </a:endParaRPr>
          </a:p>
          <a:p>
            <a:pPr marL="109537" lvl="0" indent="0" algn="just">
              <a:buNone/>
            </a:pPr>
            <a:r>
              <a:rPr lang="fa-IR" sz="3100" b="1" dirty="0">
                <a:cs typeface="B Mitra" panose="00000400000000000000" pitchFamily="2" charset="-78"/>
              </a:rPr>
              <a:t>  </a:t>
            </a:r>
            <a:endParaRPr lang="fa-IR" sz="2500" b="1" dirty="0">
              <a:cs typeface="B Mitra" panose="000004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AB4CCB-561E-B927-A4FE-AAAB307497F3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3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0A23C8-D4A2-4368-5FD5-D0AAE55A3810}"/>
              </a:ext>
            </a:extLst>
          </p:cNvPr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cs typeface="Arial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2400" dirty="0">
                <a:solidFill>
                  <a:schemeClr val="bg1">
                    <a:lumMod val="50000"/>
                  </a:schemeClr>
                </a:solidFill>
                <a:effectLst/>
                <a:cs typeface="B Titr" panose="00000700000000000000" pitchFamily="2" charset="-78"/>
              </a:rPr>
              <a:t>اقدامات صورت گرفته در حوزه نقشه و اطلاعات مکانی</a:t>
            </a:r>
            <a:endParaRPr lang="en-US" sz="2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780E2CD-19B0-05BC-E6BB-E2896093F3D7}"/>
              </a:ext>
            </a:extLst>
          </p:cNvPr>
          <p:cNvSpPr txBox="1">
            <a:spLocks/>
          </p:cNvSpPr>
          <p:nvPr/>
        </p:nvSpPr>
        <p:spPr bwMode="auto">
          <a:xfrm>
            <a:off x="609600" y="16335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r" rtl="1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r" rtl="1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r" rtl="1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a-IR" sz="3100" b="1" dirty="0">
                <a:cs typeface="B Mitra" panose="00000400000000000000" pitchFamily="2" charset="-78"/>
              </a:rPr>
              <a:t>برگزاری جلسات کارشناسی با کارشناسان حوزه اطلاعات مکانی و فناوری اطلاعات در خصوص تهیه شرح خدمات کاربردی سازی توسعه زیرساخت داده مکانی (در زمینه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fa-IR" sz="3100" b="1" dirty="0">
                <a:cs typeface="B Mitra" panose="00000400000000000000" pitchFamily="2" charset="-78"/>
              </a:rPr>
              <a:t> و تکنولوژی های سه بعدی  سازی در همسان رقمی)</a:t>
            </a:r>
          </a:p>
          <a:p>
            <a:pPr marL="109537" lvl="0" indent="0" algn="just">
              <a:buNone/>
            </a:pPr>
            <a:endParaRPr lang="fa-IR" sz="3100" b="1" dirty="0">
              <a:cs typeface="B Mitra" panose="00000400000000000000" pitchFamily="2" charset="-78"/>
            </a:endParaRPr>
          </a:p>
          <a:p>
            <a:pPr marL="109537" lvl="0" indent="0" algn="just">
              <a:buNone/>
            </a:pPr>
            <a:r>
              <a:rPr lang="fa-IR" sz="3100" b="1" dirty="0">
                <a:cs typeface="B Mitra" panose="00000400000000000000" pitchFamily="2" charset="-7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9361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a-IR" sz="4000" dirty="0">
              <a:cs typeface="B Titr" pitchFamily="2" charset="-78"/>
            </a:endParaRPr>
          </a:p>
          <a:p>
            <a:pPr algn="ctr">
              <a:buNone/>
            </a:pPr>
            <a:endParaRPr lang="fa-IR" sz="4000" dirty="0">
              <a:cs typeface="B Titr" pitchFamily="2" charset="-78"/>
            </a:endParaRPr>
          </a:p>
          <a:p>
            <a:pPr algn="ctr">
              <a:buNone/>
            </a:pPr>
            <a:r>
              <a:rPr lang="fa-IR" sz="4000" dirty="0">
                <a:cs typeface="B Titr" pitchFamily="2" charset="-78"/>
              </a:rPr>
              <a:t>با تشکر از توجه شما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1658</TotalTime>
  <Words>467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گزارش اقدامات صورت گرفته در حوزه  نقشه و اطلاعات مکانی  مرتبط با وظایف ابلاغی سازمان نقشه‌برداری کشور</vt:lpstr>
      <vt:lpstr>اقدامات صورت گرفته در حوزه نقشه و اطلاعات مکانی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فعالیت‌های گروه نقشه و اطلاعات مکانی</dc:title>
  <dc:creator>MRT</dc:creator>
  <cp:lastModifiedBy>Vahid Teyfouri</cp:lastModifiedBy>
  <cp:revision>399</cp:revision>
  <dcterms:created xsi:type="dcterms:W3CDTF">2017-05-02T12:31:11Z</dcterms:created>
  <dcterms:modified xsi:type="dcterms:W3CDTF">2023-12-31T06:30:12Z</dcterms:modified>
</cp:coreProperties>
</file>